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17F10F-3399-01A7-0D16-AF23B8031F88}" name="Jennifer Vogt" initials="JV" userId="S::Jennifer.Vogt@riospartners.com::4cc9e62f-589a-4af9-8504-26a83d27df0c" providerId="AD"/>
  <p188:author id="{32FD1859-AC5E-7F78-8C41-65AAE9B5B827}" name="Klote, Mary (Molly)" initials="KM(" userId="S::Mary.Klote@va.gov::8937adf4-f987-4207-b508-6e557bf13f9e" providerId="AD"/>
  <p188:author id="{40365577-B0E1-7622-5F66-6541AB93FBC8}" name="Laura Zaccagnino" initials="LZ" userId="S::Laura.Zaccagnino@riospartners.com::58d37bf6-5a0e-4582-bfc2-6b6b1b02b3f5" providerId="AD"/>
  <p188:author id="{9F5A1885-AD3F-F2DA-7413-A042D856C887}" name="Ramoni, Rachel" initials="RR" userId="S::Rachel.Ramoni@va.gov::0be837dc-6320-4638-a287-3ad3cfbcb1de" providerId="AD"/>
  <p188:author id="{EE00D4C0-AB2F-16FC-E3DE-A5AA6C0E70BE}" name="Jason Wright" initials="JW" userId="S::jason.wright@riospartners.com::4f3266cf-ef91-4d01-bfb6-3b1c5ade57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8F1"/>
    <a:srgbClr val="DAE3F3"/>
    <a:srgbClr val="6B8FCF"/>
    <a:srgbClr val="93CDDD"/>
    <a:srgbClr val="666082"/>
    <a:srgbClr val="FFFF99"/>
    <a:srgbClr val="FFFFD5"/>
    <a:srgbClr val="CFBFDF"/>
    <a:srgbClr val="CBB3EB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189" autoAdjust="0"/>
  </p:normalViewPr>
  <p:slideViewPr>
    <p:cSldViewPr snapToGrid="0">
      <p:cViewPr varScale="1">
        <p:scale>
          <a:sx n="102" d="100"/>
          <a:sy n="102" d="100"/>
        </p:scale>
        <p:origin x="9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90252-F13C-4BC4-9549-9D37C782349A}">
      <dsp:nvSpPr>
        <dsp:cNvPr id="0" name=""/>
        <dsp:cNvSpPr/>
      </dsp:nvSpPr>
      <dsp:spPr>
        <a:xfrm>
          <a:off x="0" y="65619"/>
          <a:ext cx="10515600" cy="71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The specific type of manipulation based on function or intended function, source of the genetic material, modifications to the construct, and if its possible to predict the consequences of a construct.  </a:t>
          </a:r>
        </a:p>
      </dsp:txBody>
      <dsp:txXfrm>
        <a:off x="34954" y="100573"/>
        <a:ext cx="10445692" cy="646132"/>
      </dsp:txXfrm>
    </dsp:sp>
    <dsp:sp modelId="{025A39D8-D7FD-4921-973D-CCD1D4F18185}">
      <dsp:nvSpPr>
        <dsp:cNvPr id="0" name=""/>
        <dsp:cNvSpPr/>
      </dsp:nvSpPr>
      <dsp:spPr>
        <a:xfrm>
          <a:off x="0" y="833499"/>
          <a:ext cx="10515600" cy="71604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The potential ability of the gene drive to spread or persist in local populations </a:t>
          </a:r>
        </a:p>
      </dsp:txBody>
      <dsp:txXfrm>
        <a:off x="34954" y="868453"/>
        <a:ext cx="10445692" cy="646132"/>
      </dsp:txXfrm>
    </dsp:sp>
    <dsp:sp modelId="{0EE14171-E91D-41F6-9CDE-671CEE17A1A3}">
      <dsp:nvSpPr>
        <dsp:cNvPr id="0" name=""/>
        <dsp:cNvSpPr/>
      </dsp:nvSpPr>
      <dsp:spPr>
        <a:xfrm>
          <a:off x="0" y="1549539"/>
          <a:ext cx="105156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</dsp:txBody>
      <dsp:txXfrm>
        <a:off x="0" y="1549539"/>
        <a:ext cx="10515600" cy="484380"/>
      </dsp:txXfrm>
    </dsp:sp>
    <dsp:sp modelId="{6DF5C6FA-9532-4000-989C-A3147B2C7039}">
      <dsp:nvSpPr>
        <dsp:cNvPr id="0" name=""/>
        <dsp:cNvSpPr/>
      </dsp:nvSpPr>
      <dsp:spPr>
        <a:xfrm>
          <a:off x="0" y="1603372"/>
          <a:ext cx="10515600" cy="7160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The types of scientific questions that need to be answered and what data are needed to facilitate the risk assessment.</a:t>
          </a:r>
        </a:p>
      </dsp:txBody>
      <dsp:txXfrm>
        <a:off x="34954" y="1638326"/>
        <a:ext cx="10445692" cy="646132"/>
      </dsp:txXfrm>
    </dsp:sp>
    <dsp:sp modelId="{6A90E695-E740-4D84-AEE8-8A0018FFB6B9}">
      <dsp:nvSpPr>
        <dsp:cNvPr id="0" name=""/>
        <dsp:cNvSpPr/>
      </dsp:nvSpPr>
      <dsp:spPr>
        <a:xfrm>
          <a:off x="0" y="2317205"/>
          <a:ext cx="10515600" cy="71604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Options for approaches to risk mitigation for specific risks in experiments or when dealing with a high degree of uncertainty about risks.</a:t>
          </a:r>
        </a:p>
      </dsp:txBody>
      <dsp:txXfrm>
        <a:off x="34954" y="2352159"/>
        <a:ext cx="10445692" cy="646132"/>
      </dsp:txXfrm>
    </dsp:sp>
    <dsp:sp modelId="{88FF1589-B56A-4C14-8A1B-94E8B700D81E}">
      <dsp:nvSpPr>
        <dsp:cNvPr id="0" name=""/>
        <dsp:cNvSpPr/>
      </dsp:nvSpPr>
      <dsp:spPr>
        <a:xfrm>
          <a:off x="0" y="2965671"/>
          <a:ext cx="10515600" cy="7160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When to consider implementation of more stringent containment measures until sufficient biosafety data are accrued to support conduct of the research at a lower containment level.</a:t>
          </a:r>
        </a:p>
      </dsp:txBody>
      <dsp:txXfrm>
        <a:off x="34954" y="3000625"/>
        <a:ext cx="10445692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0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VA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VA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VA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4e0ee5-8f79-4036-b05d-88e91c74e162">
      <UserInfo>
        <DisplayName>Saran Luvsanjambaa</DisplayName>
        <AccountId>1077</AccountId>
        <AccountType/>
      </UserInfo>
      <UserInfo>
        <DisplayName>Loren Berman</DisplayName>
        <AccountId>1124</AccountId>
        <AccountType/>
      </UserInfo>
      <UserInfo>
        <DisplayName>Murry Smith</DisplayName>
        <AccountId>323</AccountId>
        <AccountType/>
      </UserInfo>
      <UserInfo>
        <DisplayName>Kenneth Gates</DisplayName>
        <AccountId>1335</AccountId>
        <AccountType/>
      </UserInfo>
    </SharedWithUsers>
    <TaxCatchAll xmlns="d84e0ee5-8f79-4036-b05d-88e91c74e162" xsi:nil="true"/>
    <lcf76f155ced4ddcb4097134ff3c332f xmlns="82a4c570-96aa-4e7e-95a1-f651dcacea2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0B8C538AFB24B91BAB31B557F509C" ma:contentTypeVersion="14" ma:contentTypeDescription="Create a new document." ma:contentTypeScope="" ma:versionID="5174bd0660296d88cb28d060e4008f6c">
  <xsd:schema xmlns:xsd="http://www.w3.org/2001/XMLSchema" xmlns:xs="http://www.w3.org/2001/XMLSchema" xmlns:p="http://schemas.microsoft.com/office/2006/metadata/properties" xmlns:ns2="82a4c570-96aa-4e7e-95a1-f651dcacea28" xmlns:ns3="d84e0ee5-8f79-4036-b05d-88e91c74e162" targetNamespace="http://schemas.microsoft.com/office/2006/metadata/properties" ma:root="true" ma:fieldsID="ebeb40b06b1216898024849a84e652b1" ns2:_="" ns3:_="">
    <xsd:import namespace="82a4c570-96aa-4e7e-95a1-f651dcacea28"/>
    <xsd:import namespace="d84e0ee5-8f79-4036-b05d-88e91c74e1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4c570-96aa-4e7e-95a1-f651dcace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e0ee5-8f79-4036-b05d-88e91c74e16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4d9338-b83d-4731-bfaa-a167149304d4}" ma:internalName="TaxCatchAll" ma:showField="CatchAllData" ma:web="d84e0ee5-8f79-4036-b05d-88e91c74e1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F024BF-5822-42B2-8773-B92FC9191C24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d84e0ee5-8f79-4036-b05d-88e91c74e162"/>
    <ds:schemaRef ds:uri="http://schemas.microsoft.com/office/2006/metadata/properties"/>
    <ds:schemaRef ds:uri="82a4c570-96aa-4e7e-95a1-f651dcacea2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C2B4E5-4DE0-4FF2-AE72-BB1A485316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9A6363-82D1-4373-BE3B-83A764C9C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4c570-96aa-4e7e-95a1-f651dcacea28"/>
    <ds:schemaRef ds:uri="d84e0ee5-8f79-4036-b05d-88e91c74e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18832</TotalTime>
  <Words>1669</Words>
  <Application>Microsoft Office PowerPoint</Application>
  <PresentationFormat>Widescreen</PresentationFormat>
  <Paragraphs>167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Arial</vt:lpstr>
      <vt:lpstr>Calibri</vt:lpstr>
      <vt:lpstr>Calibri Light</vt:lpstr>
      <vt:lpstr>VA Template</vt:lpstr>
      <vt:lpstr>12_Office Theme</vt:lpstr>
      <vt:lpstr>8_Office Theme</vt:lpstr>
      <vt:lpstr>19_Office Theme</vt:lpstr>
      <vt:lpstr>4_Office Theme</vt:lpstr>
      <vt:lpstr>6_Office Theme</vt:lpstr>
      <vt:lpstr>1_VA Template</vt:lpstr>
      <vt:lpstr>2_VA Template</vt:lpstr>
      <vt:lpstr>13_Office Theme</vt:lpstr>
      <vt:lpstr>17_Office Theme</vt:lpstr>
      <vt:lpstr>3_VA Template</vt:lpstr>
      <vt:lpstr>16_Office Theme</vt:lpstr>
      <vt:lpstr>18_Office Theme</vt:lpstr>
      <vt:lpstr>3_Office Theme</vt:lpstr>
      <vt:lpstr>7_Office Theme</vt:lpstr>
      <vt:lpstr>5_Office Theme</vt:lpstr>
      <vt:lpstr>7_Office Theme</vt:lpstr>
      <vt:lpstr>4_VA Template</vt:lpstr>
      <vt:lpstr>think-cell Slide</vt:lpstr>
      <vt:lpstr>PowerPoint Presentation</vt:lpstr>
      <vt:lpstr>Objectives</vt:lpstr>
      <vt:lpstr>Section I-E-7</vt:lpstr>
      <vt:lpstr>Key Points on GDMOs in the amended NIH Guidelines </vt:lpstr>
      <vt:lpstr>Section II-A-3. Considerations for Risk Assessments Involving Gene Drives </vt:lpstr>
      <vt:lpstr>Research involving GDMOs involves greater uncertainty in terms of risk and requires risk assessments of a broader scope of issues in consideration of risks in the  event of an unintended release from the laboratory. </vt:lpstr>
      <vt:lpstr>Develop risk profiles for GDMOs based on:</vt:lpstr>
      <vt:lpstr>Section III-C-1 and Section IIIF-1</vt:lpstr>
      <vt:lpstr>Sections III-D-4 and III-D-5 </vt:lpstr>
      <vt:lpstr>Section III-D-8 </vt:lpstr>
      <vt:lpstr>Section IV, Roles and Responsibilities for VA Facilities Working With GDMOs</vt:lpstr>
      <vt:lpstr>New Requirements Under the NIH Guidelines</vt:lpstr>
      <vt:lpstr>Action Items to Come Into Compliance with the 2024 NIH Guidelines</vt:lpstr>
      <vt:lpstr>Action Items to Come Into Compliance with the 2024 NIH Guidelines</vt:lpstr>
      <vt:lpstr>Action Items to Come Into Compliance with the 2024 NIH Guidelines</vt:lpstr>
      <vt:lpstr>Action Items to Come Into Compliance with the 2024 NIH Guidelines</vt:lpstr>
      <vt:lpstr>Amendments of Interest </vt:lpstr>
      <vt:lpstr>Updated Content on the ORD Biosafety and Biosecurity Webpage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Amendments To The NIH Guidelines For Research Involving Recombinant And Synthetic Nucleic Acid Molecules, April 2024: What You Need to Know</dc:title>
  <dc:subject>Amendments To The NIH Guidelines For Research Involving Recombinant And Synthetic Nucleic Acid Molecules, April 2024: What You Need to Know</dc:subject>
  <dc:creator>VA ORD</dc:creator>
  <cp:keywords>Amendments To The NIH Guidelines For Research Involving Recombinant And Synthetic Nucleic Acid Molecules, April 2024: What You Need to Know</cp:keywords>
  <cp:lastModifiedBy>Rivera, Portia T</cp:lastModifiedBy>
  <cp:revision>105</cp:revision>
  <dcterms:created xsi:type="dcterms:W3CDTF">2022-05-26T14:58:41Z</dcterms:created>
  <dcterms:modified xsi:type="dcterms:W3CDTF">2024-09-05T15:19:50Z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0x010100BE2A141307E13542A8F28E824404280B</vt:lpwstr>
  </property>
  <property fmtid="{D5CDD505-2E9C-101B-9397-08002B2CF9AE}" pid="3" name="MSIP_Label_7f97ea9d-daff-4c91-a4f1-55d953dbb0fc_Method">
    <vt:lpwstr>Standard</vt:lpwstr>
  </property>
  <property fmtid="{D5CDD505-2E9C-101B-9397-08002B2CF9AE}" pid="4" name="MSIP_Label_7f97ea9d-daff-4c91-a4f1-55d953dbb0fc_Enabled">
    <vt:lpwstr>true</vt:lpwstr>
  </property>
  <property fmtid="{D5CDD505-2E9C-101B-9397-08002B2CF9AE}" pid="5" name="MSIP_Label_7f97ea9d-daff-4c91-a4f1-55d953dbb0fc_SetDate">
    <vt:lpwstr>2022-05-27T13:14:52Z</vt:lpwstr>
  </property>
  <property fmtid="{D5CDD505-2E9C-101B-9397-08002B2CF9AE}" pid="6" name="MSIP_Label_7f97ea9d-daff-4c91-a4f1-55d953dbb0fc_ContentBits">
    <vt:lpwstr>0</vt:lpwstr>
  </property>
  <property fmtid="{D5CDD505-2E9C-101B-9397-08002B2CF9AE}" pid="7" name="MSIP_Label_7f97ea9d-daff-4c91-a4f1-55d953dbb0fc_Name">
    <vt:lpwstr>Public</vt:lpwstr>
  </property>
  <property fmtid="{D5CDD505-2E9C-101B-9397-08002B2CF9AE}" pid="8" name="MSIP_Label_7f97ea9d-daff-4c91-a4f1-55d953dbb0fc_ActionId">
    <vt:lpwstr>7ddac926-9be2-437a-8a99-4a9b64d4a89d</vt:lpwstr>
  </property>
  <property fmtid="{D5CDD505-2E9C-101B-9397-08002B2CF9AE}" pid="9" name="MSIP_Label_7f97ea9d-daff-4c91-a4f1-55d953dbb0fc_SiteId">
    <vt:lpwstr>58196b33-812d-4eb0-ad27-fc2dd9de53eb</vt:lpwstr>
  </property>
  <property fmtid="{D5CDD505-2E9C-101B-9397-08002B2CF9AE}" pid="10" name="MediaServiceImageTags">
    <vt:lpwstr/>
  </property>
</Properties>
</file>